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98" r:id="rId2"/>
    <p:sldId id="302" r:id="rId3"/>
    <p:sldId id="331" r:id="rId4"/>
    <p:sldId id="332" r:id="rId5"/>
    <p:sldId id="333" r:id="rId6"/>
    <p:sldId id="334" r:id="rId7"/>
    <p:sldId id="335" r:id="rId8"/>
    <p:sldId id="305" r:id="rId9"/>
    <p:sldId id="307" r:id="rId10"/>
    <p:sldId id="360" r:id="rId11"/>
    <p:sldId id="364" r:id="rId12"/>
    <p:sldId id="367" r:id="rId13"/>
    <p:sldId id="361" r:id="rId14"/>
    <p:sldId id="362" r:id="rId15"/>
    <p:sldId id="363" r:id="rId16"/>
    <p:sldId id="359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68" r:id="rId25"/>
    <p:sldId id="356" r:id="rId26"/>
    <p:sldId id="357" r:id="rId27"/>
    <p:sldId id="366" r:id="rId28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Al-Husban" initials="MA" lastIdx="1" clrIdx="0">
    <p:extLst>
      <p:ext uri="{19B8F6BF-5375-455C-9EA6-DF929625EA0E}">
        <p15:presenceInfo xmlns:p15="http://schemas.microsoft.com/office/powerpoint/2012/main" userId="S::mohammed.al-husban@solent.ac.uk::482e7a28-ed95-444d-9936-51950e3374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80059" autoAdjust="0"/>
  </p:normalViewPr>
  <p:slideViewPr>
    <p:cSldViewPr snapToGrid="0">
      <p:cViewPr varScale="1">
        <p:scale>
          <a:sx n="129" d="100"/>
          <a:sy n="129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BFAB8-7738-44CC-8003-22C4C8BA9650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A83BB-8F86-4083-BDDA-3F85EF8FDC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9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2636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1.	Discovery</a:t>
            </a:r>
          </a:p>
          <a:p>
            <a:pPr>
              <a:lnSpc>
                <a:spcPct val="90000"/>
              </a:lnSpc>
            </a:pPr>
            <a:r>
              <a:rPr lang="en-US" sz="500" dirty="0">
                <a:ea typeface="Geneva"/>
                <a:cs typeface="Geneva"/>
              </a:rPr>
              <a:t>	</a:t>
            </a:r>
            <a:r>
              <a:rPr lang="en-US" sz="600" dirty="0">
                <a:ea typeface="Geneva"/>
                <a:cs typeface="Geneva"/>
              </a:rPr>
              <a:t>Stakeholder interviewers, Business requirements, Competitive &amp; Comparative Audits, User Research</a:t>
            </a:r>
          </a:p>
        </p:txBody>
      </p:sp>
    </p:spTree>
    <p:extLst>
      <p:ext uri="{BB962C8B-B14F-4D97-AF65-F5344CB8AC3E}">
        <p14:creationId xmlns:p14="http://schemas.microsoft.com/office/powerpoint/2010/main" val="38980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2.	Definition</a:t>
            </a:r>
          </a:p>
          <a:p>
            <a:pPr>
              <a:lnSpc>
                <a:spcPct val="90000"/>
              </a:lnSpc>
            </a:pPr>
            <a:r>
              <a:rPr lang="en-US" sz="500" dirty="0">
                <a:ea typeface="Geneva"/>
                <a:cs typeface="Geneva"/>
              </a:rPr>
              <a:t>	</a:t>
            </a:r>
            <a:r>
              <a:rPr lang="en-US" sz="600" dirty="0">
                <a:ea typeface="Geneva"/>
                <a:cs typeface="Geneva"/>
              </a:rPr>
              <a:t>Persona/Scenario Development, Content &amp; Meta Data Audits, Use cases, Creative Brief, Mood boards</a:t>
            </a:r>
          </a:p>
        </p:txBody>
      </p:sp>
    </p:spTree>
    <p:extLst>
      <p:ext uri="{BB962C8B-B14F-4D97-AF65-F5344CB8AC3E}">
        <p14:creationId xmlns:p14="http://schemas.microsoft.com/office/powerpoint/2010/main" val="176637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3.	Design</a:t>
            </a:r>
          </a:p>
          <a:p>
            <a:pPr>
              <a:lnSpc>
                <a:spcPct val="90000"/>
              </a:lnSpc>
            </a:pPr>
            <a:r>
              <a:rPr lang="en-US" sz="500" dirty="0">
                <a:ea typeface="Geneva"/>
                <a:cs typeface="Geneva"/>
              </a:rPr>
              <a:t>	</a:t>
            </a:r>
            <a:r>
              <a:rPr lang="en-US" sz="600" dirty="0">
                <a:ea typeface="Geneva"/>
                <a:cs typeface="Geneva"/>
              </a:rPr>
              <a:t>Sitemaps, Task Flows, Wireframes, Content Strategy, Interactive Prototypes, Usability Testing, Design Comps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	</a:t>
            </a:r>
          </a:p>
          <a:p>
            <a:endParaRPr lang="en-US" dirty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11628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4.	Development</a:t>
            </a:r>
          </a:p>
          <a:p>
            <a:pPr>
              <a:lnSpc>
                <a:spcPct val="90000"/>
              </a:lnSpc>
            </a:pPr>
            <a:r>
              <a:rPr lang="en-US" sz="500" dirty="0">
                <a:ea typeface="Geneva"/>
                <a:cs typeface="Geneva"/>
              </a:rPr>
              <a:t>	</a:t>
            </a:r>
            <a:r>
              <a:rPr lang="en-US" sz="600" dirty="0">
                <a:ea typeface="Geneva"/>
                <a:cs typeface="Geneva"/>
              </a:rPr>
              <a:t>Functional Specifications, Quality Assurance Testing, Site development</a:t>
            </a:r>
            <a:endParaRPr lang="en-US" sz="500" dirty="0">
              <a:ea typeface="Geneva"/>
              <a:cs typeface="Geneva"/>
            </a:endParaRPr>
          </a:p>
          <a:p>
            <a:pPr>
              <a:lnSpc>
                <a:spcPct val="90000"/>
              </a:lnSpc>
            </a:pPr>
            <a:r>
              <a:rPr lang="en-US" sz="900" dirty="0">
                <a:ea typeface="Geneva"/>
                <a:cs typeface="Geneva"/>
              </a:rPr>
              <a:t> 	</a:t>
            </a:r>
          </a:p>
          <a:p>
            <a:endParaRPr lang="en-US" dirty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10344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80219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78750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solidFill>
                <a:srgbClr val="FF6600"/>
              </a:solidFill>
              <a:ea typeface="Geneva"/>
              <a:cs typeface="Geneva"/>
            </a:endParaRPr>
          </a:p>
          <a:p>
            <a:endParaRPr lang="en-US">
              <a:ea typeface="Geneva"/>
              <a:cs typeface="Geneva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CFB029-3E8F-4516-BF1A-1EEF6D80B547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26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22825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21470" y="2057402"/>
            <a:ext cx="6726827" cy="3284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00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21471" y="6149182"/>
            <a:ext cx="20574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5894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8" y="1767207"/>
            <a:ext cx="8393112" cy="937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3070229"/>
            <a:ext cx="8393112" cy="341439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42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1" y="3070229"/>
            <a:ext cx="4174332" cy="43497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3070229"/>
            <a:ext cx="4083050" cy="43497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1" y="3619501"/>
            <a:ext cx="4174332" cy="271272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rebuchet MS" panose="020B0603020202020204" pitchFamily="34" charset="0"/>
              </a:defRPr>
            </a:lvl1pPr>
            <a:lvl2pPr>
              <a:defRPr sz="1800">
                <a:latin typeface="Trebuchet MS" panose="020B0603020202020204" pitchFamily="34" charset="0"/>
              </a:defRPr>
            </a:lvl2pPr>
            <a:lvl3pPr>
              <a:defRPr sz="16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619501"/>
            <a:ext cx="4083050" cy="271272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rebuchet MS" panose="020B0603020202020204" pitchFamily="34" charset="0"/>
              </a:defRPr>
            </a:lvl1pPr>
            <a:lvl2pPr>
              <a:defRPr sz="1800">
                <a:latin typeface="Trebuchet MS" panose="020B0603020202020204" pitchFamily="34" charset="0"/>
              </a:defRPr>
            </a:lvl2pPr>
            <a:lvl3pPr>
              <a:defRPr sz="16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3849" y="1767207"/>
            <a:ext cx="8388351" cy="937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39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Geneva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SVA Designing Experience Summer 2009 | </a:t>
            </a:r>
            <a:fld id="{325553A5-DC8E-4A7F-A7EA-69CACD484F17}" type="datetime1">
              <a:rPr lang="en-US"/>
              <a:pPr>
                <a:defRPr/>
              </a:pPr>
              <a:t>10/15/20</a:t>
            </a:fld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2070DD-51EB-438E-AEBE-4B1343262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1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628650" y="365127"/>
            <a:ext cx="7886700" cy="937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ser_(computing)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102072" y="6485047"/>
            <a:ext cx="6400800" cy="1143000"/>
          </a:xfrm>
          <a:prstGeom prst="rect">
            <a:avLst/>
          </a:prstGeom>
          <a:noFill/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Dr.Mohammed Al-Husban </a:t>
            </a:r>
          </a:p>
        </p:txBody>
      </p:sp>
    </p:spTree>
    <p:extLst>
      <p:ext uri="{BB962C8B-B14F-4D97-AF65-F5344CB8AC3E}">
        <p14:creationId xmlns:p14="http://schemas.microsoft.com/office/powerpoint/2010/main" val="73728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788" y="2054229"/>
            <a:ext cx="3833812" cy="341439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User experience design (</a:t>
            </a:r>
            <a:r>
              <a:rPr lang="en-US" b="1" dirty="0"/>
              <a:t>UX</a:t>
            </a:r>
            <a:r>
              <a:rPr lang="en-US" dirty="0"/>
              <a:t>, UXD, UED or XD) is the process of enhancing user </a:t>
            </a:r>
            <a:r>
              <a:rPr lang="en-US" b="1" dirty="0">
                <a:solidFill>
                  <a:srgbClr val="FF0000"/>
                </a:solidFill>
              </a:rPr>
              <a:t>satisfaction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by improving the usability, accessibility, and pleasure provided in the interaction between the user and the product.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69" y="1612900"/>
            <a:ext cx="4284218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4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360" y="2243781"/>
            <a:ext cx="8470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UX Designers ARE NOT UI Designer</a:t>
            </a:r>
          </a:p>
          <a:p>
            <a:endParaRPr lang="en-US" sz="4400" dirty="0"/>
          </a:p>
          <a:p>
            <a:pPr algn="ctr"/>
            <a:r>
              <a:rPr lang="en-US" sz="4400" dirty="0"/>
              <a:t>Mo VS Martin  </a:t>
            </a:r>
          </a:p>
        </p:txBody>
      </p:sp>
    </p:spTree>
    <p:extLst>
      <p:ext uri="{BB962C8B-B14F-4D97-AF65-F5344CB8AC3E}">
        <p14:creationId xmlns:p14="http://schemas.microsoft.com/office/powerpoint/2010/main" val="8865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" y="164757"/>
            <a:ext cx="8904214" cy="59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6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129952"/>
            <a:ext cx="8732109" cy="67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10" y="2844866"/>
            <a:ext cx="2266950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763" y="265652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71125">
            <a:off x="5780547" y="333203"/>
            <a:ext cx="1024970" cy="1429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755" y="2106202"/>
            <a:ext cx="6102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entury Gothic" panose="020B0502020202020204" pitchFamily="34" charset="0"/>
              </a:rPr>
              <a:t>Can we all be UX Designers? 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04" y="2953606"/>
            <a:ext cx="2266950" cy="201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46175">
            <a:off x="2349893" y="3533642"/>
            <a:ext cx="2800350" cy="16287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161808" y="1458191"/>
            <a:ext cx="187037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888168" y="1458190"/>
            <a:ext cx="187037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62085" y="1458190"/>
            <a:ext cx="187037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7205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700" y="2905036"/>
            <a:ext cx="4029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Century Gothic" panose="020B0502020202020204" pitchFamily="34" charset="0"/>
              </a:rPr>
              <a:t>But we can all learn things about people and design that will help us create better stuff than we would otherwise have done…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050" y="2076361"/>
            <a:ext cx="402907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77721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51858" y="610136"/>
            <a:ext cx="91440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0000" dirty="0">
                <a:solidFill>
                  <a:schemeClr val="bg1">
                    <a:lumMod val="75000"/>
                  </a:schemeClr>
                </a:solidFill>
                <a:latin typeface="Gill Sans Light"/>
                <a:cs typeface="Gill Sans Light"/>
              </a:rPr>
              <a:t>UX</a:t>
            </a:r>
          </a:p>
        </p:txBody>
      </p:sp>
      <p:sp>
        <p:nvSpPr>
          <p:cNvPr id="4" name="Oval 9"/>
          <p:cNvSpPr>
            <a:spLocks noChangeArrowheads="1"/>
          </p:cNvSpPr>
          <p:nvPr/>
        </p:nvSpPr>
        <p:spPr bwMode="auto">
          <a:xfrm>
            <a:off x="1714500" y="2529753"/>
            <a:ext cx="1600200" cy="167898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714500" y="3182479"/>
            <a:ext cx="160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>
                <a:latin typeface="Gill Sans Light"/>
                <a:cs typeface="Gill Sans Light"/>
              </a:rPr>
              <a:t>information architecture</a:t>
            </a: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3429000" y="2529753"/>
            <a:ext cx="1600200" cy="167898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429000" y="3264858"/>
            <a:ext cx="160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>
                <a:latin typeface="Gill Sans Light"/>
                <a:cs typeface="Gill Sans Light"/>
              </a:rPr>
              <a:t>interaction design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181600" y="2529753"/>
            <a:ext cx="1600200" cy="167898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181600" y="3143496"/>
            <a:ext cx="160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>
                <a:latin typeface="Gill Sans Light"/>
                <a:cs typeface="Gill Sans Light"/>
              </a:rPr>
              <a:t>content strategy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6934200" y="2501410"/>
            <a:ext cx="1600200" cy="167898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934200" y="3041909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>
                <a:latin typeface="Gill Sans Light"/>
                <a:cs typeface="Gill Sans Light"/>
              </a:rPr>
              <a:t>usability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2527055"/>
            <a:ext cx="1600200" cy="1678980"/>
            <a:chOff x="7277100" y="2668653"/>
            <a:chExt cx="1600200" cy="1678980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277100" y="2668653"/>
              <a:ext cx="1600200" cy="1678980"/>
            </a:xfrm>
            <a:prstGeom prst="ellips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277100" y="3403758"/>
              <a:ext cx="1600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dirty="0">
                  <a:latin typeface="Gill Sans Light"/>
                  <a:cs typeface="Gill Sans Light"/>
                </a:rPr>
                <a:t>user research</a:t>
              </a:r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309158" y="1219200"/>
            <a:ext cx="6629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latin typeface="Gill Sans Light"/>
                <a:cs typeface="Gill Sans Ligh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80550423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2601" y="4953147"/>
            <a:ext cx="617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>
                <a:latin typeface="Arial Black" panose="020B0A04020102020204" pitchFamily="34" charset="0"/>
              </a:rPr>
              <a:t>is the answer, but I can’t remember the question?!!!!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80" y="1182884"/>
            <a:ext cx="4612160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4D</a:t>
            </a:r>
            <a:endParaRPr lang="en-GB" sz="3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54" y="1786516"/>
            <a:ext cx="3048264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9"/>
          <p:cNvSpPr txBox="1">
            <a:spLocks noChangeArrowheads="1"/>
          </p:cNvSpPr>
          <p:nvPr/>
        </p:nvSpPr>
        <p:spPr bwMode="auto">
          <a:xfrm>
            <a:off x="228600" y="3183948"/>
            <a:ext cx="1828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0964" name="Text Box 11"/>
          <p:cNvSpPr txBox="1">
            <a:spLocks noChangeArrowheads="1"/>
          </p:cNvSpPr>
          <p:nvPr/>
        </p:nvSpPr>
        <p:spPr bwMode="auto">
          <a:xfrm>
            <a:off x="2590800" y="3212523"/>
            <a:ext cx="17526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0965" name="Text Box 12"/>
          <p:cNvSpPr txBox="1">
            <a:spLocks noChangeArrowheads="1"/>
          </p:cNvSpPr>
          <p:nvPr/>
        </p:nvSpPr>
        <p:spPr bwMode="auto">
          <a:xfrm>
            <a:off x="4876800" y="3204585"/>
            <a:ext cx="1447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0966" name="Text Box 13"/>
          <p:cNvSpPr txBox="1">
            <a:spLocks noChangeArrowheads="1"/>
          </p:cNvSpPr>
          <p:nvPr/>
        </p:nvSpPr>
        <p:spPr bwMode="auto">
          <a:xfrm>
            <a:off x="6705600" y="3212523"/>
            <a:ext cx="24384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138"/>
            <a:ext cx="533400" cy="1313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725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550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3749418" y="1914356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The Plan</a:t>
            </a:r>
          </a:p>
        </p:txBody>
      </p:sp>
    </p:spTree>
    <p:extLst>
      <p:ext uri="{BB962C8B-B14F-4D97-AF65-F5344CB8AC3E}">
        <p14:creationId xmlns:p14="http://schemas.microsoft.com/office/powerpoint/2010/main" val="68766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9"/>
          <p:cNvSpPr txBox="1">
            <a:spLocks noChangeArrowheads="1"/>
          </p:cNvSpPr>
          <p:nvPr/>
        </p:nvSpPr>
        <p:spPr bwMode="auto">
          <a:xfrm>
            <a:off x="228600" y="3138488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6600"/>
                </a:solidFill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4036" name="Text Box 11"/>
          <p:cNvSpPr txBox="1">
            <a:spLocks noChangeArrowheads="1"/>
          </p:cNvSpPr>
          <p:nvPr/>
        </p:nvSpPr>
        <p:spPr bwMode="auto">
          <a:xfrm>
            <a:off x="2590800" y="3167063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4037" name="Text Box 12"/>
          <p:cNvSpPr txBox="1">
            <a:spLocks noChangeArrowheads="1"/>
          </p:cNvSpPr>
          <p:nvPr/>
        </p:nvSpPr>
        <p:spPr bwMode="auto">
          <a:xfrm>
            <a:off x="4876800" y="31623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4038" name="Text Box 13"/>
          <p:cNvSpPr txBox="1">
            <a:spLocks noChangeArrowheads="1"/>
          </p:cNvSpPr>
          <p:nvPr/>
        </p:nvSpPr>
        <p:spPr bwMode="auto">
          <a:xfrm>
            <a:off x="6705600" y="3167063"/>
            <a:ext cx="2438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000"/>
            <a:ext cx="533400" cy="1588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588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413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1994" name="Rectangle 11"/>
          <p:cNvSpPr>
            <a:spLocks noChangeArrowheads="1"/>
          </p:cNvSpPr>
          <p:nvPr/>
        </p:nvSpPr>
        <p:spPr bwMode="auto">
          <a:xfrm>
            <a:off x="228600" y="3962400"/>
            <a:ext cx="4572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Stakeholder Interviews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Business Requirements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Competitive/Comparative Audit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Gill Sans Light"/>
                <a:cs typeface="Gill Sans Light"/>
              </a:rPr>
              <a:t> User Research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Site Inventory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Site Map</a:t>
            </a:r>
          </a:p>
        </p:txBody>
      </p:sp>
    </p:spTree>
    <p:extLst>
      <p:ext uri="{BB962C8B-B14F-4D97-AF65-F5344CB8AC3E}">
        <p14:creationId xmlns:p14="http://schemas.microsoft.com/office/powerpoint/2010/main" val="118260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691" y="1839074"/>
            <a:ext cx="80035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entury Gothic" panose="020B0502020202020204" pitchFamily="34" charset="0"/>
              </a:rPr>
              <a:t>To make better interactive technology …. We need to:</a:t>
            </a:r>
          </a:p>
          <a:p>
            <a:endParaRPr lang="en-GB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Know about how </a:t>
            </a:r>
            <a:r>
              <a:rPr lang="en-GB" dirty="0">
                <a:solidFill>
                  <a:srgbClr val="C00000"/>
                </a:solidFill>
                <a:latin typeface="Century Gothic" panose="020B0502020202020204" pitchFamily="34" charset="0"/>
              </a:rPr>
              <a:t>people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interact </a:t>
            </a:r>
            <a:r>
              <a:rPr lang="en-GB" dirty="0">
                <a:latin typeface="Century Gothic" panose="020B0502020202020204" pitchFamily="34" charset="0"/>
              </a:rPr>
              <a:t>with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Know about what </a:t>
            </a:r>
            <a:r>
              <a:rPr lang="en-GB" dirty="0">
                <a:solidFill>
                  <a:srgbClr val="C00000"/>
                </a:solidFill>
                <a:latin typeface="Century Gothic" panose="020B0502020202020204" pitchFamily="34" charset="0"/>
              </a:rPr>
              <a:t>people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can and can’t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Know about the </a:t>
            </a:r>
            <a:r>
              <a:rPr lang="en-GB" b="1" dirty="0">
                <a:latin typeface="Century Gothic" panose="020B0502020202020204" pitchFamily="34" charset="0"/>
              </a:rPr>
              <a:t>situations </a:t>
            </a:r>
            <a:r>
              <a:rPr lang="en-GB" dirty="0">
                <a:latin typeface="Century Gothic" panose="020B0502020202020204" pitchFamily="34" charset="0"/>
              </a:rPr>
              <a:t>in which </a:t>
            </a:r>
            <a:r>
              <a:rPr lang="en-GB" dirty="0">
                <a:solidFill>
                  <a:srgbClr val="C00000"/>
                </a:solidFill>
                <a:latin typeface="Century Gothic" panose="020B0502020202020204" pitchFamily="34" charset="0"/>
              </a:rPr>
              <a:t>people</a:t>
            </a:r>
            <a:r>
              <a:rPr lang="en-GB" dirty="0">
                <a:latin typeface="Century Gothic" panose="020B0502020202020204" pitchFamily="34" charset="0"/>
              </a:rPr>
              <a:t> do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Understand </a:t>
            </a:r>
            <a:r>
              <a:rPr lang="en-GB" dirty="0">
                <a:solidFill>
                  <a:srgbClr val="C00000"/>
                </a:solidFill>
                <a:latin typeface="Century Gothic" panose="020B0502020202020204" pitchFamily="34" charset="0"/>
              </a:rPr>
              <a:t>people</a:t>
            </a:r>
            <a:r>
              <a:rPr lang="en-GB" dirty="0">
                <a:latin typeface="Century Gothic" panose="020B0502020202020204" pitchFamily="34" charset="0"/>
              </a:rPr>
              <a:t>’s </a:t>
            </a:r>
            <a:r>
              <a:rPr lang="en-GB" b="1" dirty="0">
                <a:latin typeface="Century Gothic" panose="020B0502020202020204" pitchFamily="34" charset="0"/>
              </a:rPr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entury Gothic" panose="020B0502020202020204" pitchFamily="34" charset="0"/>
              </a:rPr>
              <a:t>Design thinking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entury Gothic" panose="020B0502020202020204" pitchFamily="34" charset="0"/>
              </a:rPr>
              <a:t>Problem to solution (Time, Budget, Resources) </a:t>
            </a:r>
          </a:p>
          <a:p>
            <a:pPr lvl="1"/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b="1" dirty="0">
                <a:latin typeface="Century Gothic" panose="020B0502020202020204" pitchFamily="34" charset="0"/>
              </a:rPr>
              <a:t>		 User Needs = Value Proposition</a:t>
            </a:r>
          </a:p>
          <a:p>
            <a:endParaRPr lang="en-GB" b="1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entury Gothic" panose="020B0502020202020204" pitchFamily="34" charset="0"/>
              </a:rPr>
              <a:t>Solution to Problem (Time, Budget, Resources) </a:t>
            </a:r>
          </a:p>
          <a:p>
            <a:pPr lvl="1"/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0277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9"/>
          <p:cNvSpPr txBox="1">
            <a:spLocks noChangeArrowheads="1"/>
          </p:cNvSpPr>
          <p:nvPr/>
        </p:nvSpPr>
        <p:spPr bwMode="auto">
          <a:xfrm>
            <a:off x="228600" y="3138488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3012" name="Text Box 11"/>
          <p:cNvSpPr txBox="1">
            <a:spLocks noChangeArrowheads="1"/>
          </p:cNvSpPr>
          <p:nvPr/>
        </p:nvSpPr>
        <p:spPr bwMode="auto">
          <a:xfrm>
            <a:off x="2590800" y="3167063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6600"/>
                </a:solidFill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4876800" y="31496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3014" name="Text Box 13"/>
          <p:cNvSpPr txBox="1">
            <a:spLocks noChangeArrowheads="1"/>
          </p:cNvSpPr>
          <p:nvPr/>
        </p:nvSpPr>
        <p:spPr bwMode="auto">
          <a:xfrm>
            <a:off x="6705600" y="3167063"/>
            <a:ext cx="2438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000"/>
            <a:ext cx="533400" cy="1588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588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413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3018" name="Rectangle 11"/>
          <p:cNvSpPr>
            <a:spLocks noChangeArrowheads="1"/>
          </p:cNvSpPr>
          <p:nvPr/>
        </p:nvSpPr>
        <p:spPr bwMode="auto">
          <a:xfrm>
            <a:off x="2590800" y="3962400"/>
            <a:ext cx="35814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Personas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Content Audit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Card Sorts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Use Cases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Sketching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Site Map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User Journeys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Conceptual Wires/Design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Creative Brief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UX Brief</a:t>
            </a:r>
          </a:p>
        </p:txBody>
      </p:sp>
    </p:spTree>
    <p:extLst>
      <p:ext uri="{BB962C8B-B14F-4D97-AF65-F5344CB8AC3E}">
        <p14:creationId xmlns:p14="http://schemas.microsoft.com/office/powerpoint/2010/main" val="15592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9"/>
          <p:cNvSpPr txBox="1">
            <a:spLocks noChangeArrowheads="1"/>
          </p:cNvSpPr>
          <p:nvPr/>
        </p:nvSpPr>
        <p:spPr bwMode="auto">
          <a:xfrm>
            <a:off x="228600" y="3138488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4036" name="Text Box 11"/>
          <p:cNvSpPr txBox="1">
            <a:spLocks noChangeArrowheads="1"/>
          </p:cNvSpPr>
          <p:nvPr/>
        </p:nvSpPr>
        <p:spPr bwMode="auto">
          <a:xfrm>
            <a:off x="2590800" y="3167063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4037" name="Text Box 12"/>
          <p:cNvSpPr txBox="1">
            <a:spLocks noChangeArrowheads="1"/>
          </p:cNvSpPr>
          <p:nvPr/>
        </p:nvSpPr>
        <p:spPr bwMode="auto">
          <a:xfrm>
            <a:off x="4876800" y="31496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6600"/>
                </a:solidFill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4038" name="Text Box 13"/>
          <p:cNvSpPr txBox="1">
            <a:spLocks noChangeArrowheads="1"/>
          </p:cNvSpPr>
          <p:nvPr/>
        </p:nvSpPr>
        <p:spPr bwMode="auto">
          <a:xfrm>
            <a:off x="6705600" y="3167063"/>
            <a:ext cx="2438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000"/>
            <a:ext cx="533400" cy="1588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588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413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4876800" y="3962400"/>
            <a:ext cx="3810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Site Map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Content Matrix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Task Flows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Sketching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Wireframes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Stakeholder Reviews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Visual Design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Prototype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Usability Testing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 Functional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81947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9"/>
          <p:cNvSpPr txBox="1">
            <a:spLocks noChangeArrowheads="1"/>
          </p:cNvSpPr>
          <p:nvPr/>
        </p:nvSpPr>
        <p:spPr bwMode="auto">
          <a:xfrm>
            <a:off x="228600" y="3138488"/>
            <a:ext cx="182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5060" name="Text Box 11"/>
          <p:cNvSpPr txBox="1">
            <a:spLocks noChangeArrowheads="1"/>
          </p:cNvSpPr>
          <p:nvPr/>
        </p:nvSpPr>
        <p:spPr bwMode="auto">
          <a:xfrm>
            <a:off x="2590800" y="3167063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5061" name="Text Box 12"/>
          <p:cNvSpPr txBox="1">
            <a:spLocks noChangeArrowheads="1"/>
          </p:cNvSpPr>
          <p:nvPr/>
        </p:nvSpPr>
        <p:spPr bwMode="auto">
          <a:xfrm>
            <a:off x="4876800" y="3138488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A6A6A6"/>
                </a:solidFill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5062" name="Text Box 13"/>
          <p:cNvSpPr txBox="1">
            <a:spLocks noChangeArrowheads="1"/>
          </p:cNvSpPr>
          <p:nvPr/>
        </p:nvSpPr>
        <p:spPr bwMode="auto">
          <a:xfrm>
            <a:off x="6705600" y="3167063"/>
            <a:ext cx="2438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FF6600"/>
                </a:solidFill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000"/>
            <a:ext cx="533400" cy="1588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588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413"/>
            <a:ext cx="533400" cy="1587"/>
          </a:xfrm>
          <a:prstGeom prst="straightConnector1">
            <a:avLst/>
          </a:prstGeom>
          <a:noFill/>
          <a:ln w="60325">
            <a:solidFill>
              <a:srgbClr val="BFBFBF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5066" name="Rectangle 11"/>
          <p:cNvSpPr>
            <a:spLocks noChangeArrowheads="1"/>
          </p:cNvSpPr>
          <p:nvPr/>
        </p:nvSpPr>
        <p:spPr bwMode="auto">
          <a:xfrm>
            <a:off x="6705600" y="3962400"/>
            <a:ext cx="2438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Site Development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User Acceptance Testing (UAT)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Quality Assurance (QA)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600" dirty="0">
                <a:latin typeface="Gill Sans Light"/>
                <a:cs typeface="Gill Sans Light"/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84262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9"/>
          <p:cNvSpPr txBox="1">
            <a:spLocks noChangeArrowheads="1"/>
          </p:cNvSpPr>
          <p:nvPr/>
        </p:nvSpPr>
        <p:spPr bwMode="auto">
          <a:xfrm>
            <a:off x="228600" y="3183948"/>
            <a:ext cx="1828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0964" name="Text Box 11"/>
          <p:cNvSpPr txBox="1">
            <a:spLocks noChangeArrowheads="1"/>
          </p:cNvSpPr>
          <p:nvPr/>
        </p:nvSpPr>
        <p:spPr bwMode="auto">
          <a:xfrm>
            <a:off x="2590800" y="3212523"/>
            <a:ext cx="17526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0965" name="Text Box 12"/>
          <p:cNvSpPr txBox="1">
            <a:spLocks noChangeArrowheads="1"/>
          </p:cNvSpPr>
          <p:nvPr/>
        </p:nvSpPr>
        <p:spPr bwMode="auto">
          <a:xfrm>
            <a:off x="4876800" y="3204585"/>
            <a:ext cx="1447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0966" name="Text Box 13"/>
          <p:cNvSpPr txBox="1">
            <a:spLocks noChangeArrowheads="1"/>
          </p:cNvSpPr>
          <p:nvPr/>
        </p:nvSpPr>
        <p:spPr bwMode="auto">
          <a:xfrm>
            <a:off x="6705600" y="3212523"/>
            <a:ext cx="24384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138"/>
            <a:ext cx="533400" cy="1313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725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550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8600" y="3962400"/>
            <a:ext cx="457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Stakeholder Interviews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Business Requirements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Competitive/Comparative Audit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User Research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Site Inventory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Site Map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590800" y="3962400"/>
            <a:ext cx="3581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Personas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Content Audit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Card Sorts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Use Cases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Sketching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Site Map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User Journeys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Conceptual Wires/Design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Creative Brief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UX Brief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876800" y="3962400"/>
            <a:ext cx="3810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Site Map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Content Matrix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Task Flows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Sketching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Wireframes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Stakeholder Reviews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Visual Design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Prototype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Usability Testing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 Functional Specifications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05600" y="3962400"/>
            <a:ext cx="243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Site Development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User Acceptance Testing (UAT)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latin typeface="Gill Sans Light"/>
                <a:cs typeface="Gill Sans Light"/>
              </a:rPr>
              <a:t>Quality Assurance (QA)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Usability Testing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54C4B4-AA57-9844-94C1-E0A5C842FF58}"/>
              </a:ext>
            </a:extLst>
          </p:cNvPr>
          <p:cNvSpPr/>
          <p:nvPr/>
        </p:nvSpPr>
        <p:spPr>
          <a:xfrm>
            <a:off x="3328979" y="1763403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Agile  UX.  </a:t>
            </a:r>
            <a:r>
              <a:rPr lang="en-US" b="1" dirty="0">
                <a:latin typeface="Gill Sans Light"/>
                <a:cs typeface="Gill Sans Light"/>
              </a:rPr>
              <a:t>VS</a:t>
            </a:r>
            <a:r>
              <a:rPr lang="en-US" dirty="0">
                <a:latin typeface="Gill Sans Light"/>
                <a:cs typeface="Gill Sans Light"/>
              </a:rPr>
              <a:t> Lean UX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DFD40-3232-5942-9850-82C312B3D3A9}"/>
              </a:ext>
            </a:extLst>
          </p:cNvPr>
          <p:cNvSpPr txBox="1"/>
          <p:nvPr/>
        </p:nvSpPr>
        <p:spPr>
          <a:xfrm>
            <a:off x="308113" y="2445025"/>
            <a:ext cx="721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How prospective students determine university course choice?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DCCBD-7CB6-B247-A82B-556A4BC9CFA4}"/>
              </a:ext>
            </a:extLst>
          </p:cNvPr>
          <p:cNvSpPr txBox="1"/>
          <p:nvPr/>
        </p:nvSpPr>
        <p:spPr>
          <a:xfrm>
            <a:off x="308113" y="1891747"/>
            <a:ext cx="721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</a:t>
            </a:r>
            <a:r>
              <a:rPr lang="en-US" dirty="0"/>
              <a:t>: Higher Education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9DBC7-DC40-9548-8750-5517876854BE}"/>
              </a:ext>
            </a:extLst>
          </p:cNvPr>
          <p:cNvSpPr txBox="1"/>
          <p:nvPr/>
        </p:nvSpPr>
        <p:spPr>
          <a:xfrm>
            <a:off x="308113" y="2998303"/>
            <a:ext cx="721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Users: </a:t>
            </a:r>
            <a:r>
              <a:rPr lang="en-US" dirty="0"/>
              <a:t>Students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AEAA4-990E-8C44-B76A-30C77EA8C22B}"/>
              </a:ext>
            </a:extLst>
          </p:cNvPr>
          <p:cNvSpPr txBox="1"/>
          <p:nvPr/>
        </p:nvSpPr>
        <p:spPr>
          <a:xfrm>
            <a:off x="805069" y="3647661"/>
            <a:ext cx="721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are the factors students consider before they decide on course and university? </a:t>
            </a:r>
          </a:p>
        </p:txBody>
      </p:sp>
    </p:spTree>
    <p:extLst>
      <p:ext uri="{BB962C8B-B14F-4D97-AF65-F5344CB8AC3E}">
        <p14:creationId xmlns:p14="http://schemas.microsoft.com/office/powerpoint/2010/main" val="4382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9"/>
          <p:cNvSpPr txBox="1">
            <a:spLocks noChangeArrowheads="1"/>
          </p:cNvSpPr>
          <p:nvPr/>
        </p:nvSpPr>
        <p:spPr bwMode="auto">
          <a:xfrm>
            <a:off x="228600" y="3183948"/>
            <a:ext cx="1828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0964" name="Text Box 11"/>
          <p:cNvSpPr txBox="1">
            <a:spLocks noChangeArrowheads="1"/>
          </p:cNvSpPr>
          <p:nvPr/>
        </p:nvSpPr>
        <p:spPr bwMode="auto">
          <a:xfrm>
            <a:off x="2590800" y="3212523"/>
            <a:ext cx="17526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40965" name="Text Box 12"/>
          <p:cNvSpPr txBox="1">
            <a:spLocks noChangeArrowheads="1"/>
          </p:cNvSpPr>
          <p:nvPr/>
        </p:nvSpPr>
        <p:spPr bwMode="auto">
          <a:xfrm>
            <a:off x="4876800" y="3204585"/>
            <a:ext cx="14478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0966" name="Text Box 13"/>
          <p:cNvSpPr txBox="1">
            <a:spLocks noChangeArrowheads="1"/>
          </p:cNvSpPr>
          <p:nvPr/>
        </p:nvSpPr>
        <p:spPr bwMode="auto">
          <a:xfrm>
            <a:off x="6705600" y="3212523"/>
            <a:ext cx="2438400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latin typeface="Gill Sans Light"/>
                <a:cs typeface="Gill Sans Light"/>
              </a:rPr>
              <a:t>Development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2057400" y="3429138"/>
            <a:ext cx="533400" cy="1313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4343400" y="3430725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172200" y="3427550"/>
            <a:ext cx="533400" cy="1312"/>
          </a:xfrm>
          <a:prstGeom prst="straightConnector1">
            <a:avLst/>
          </a:prstGeom>
          <a:noFill/>
          <a:ln w="60325">
            <a:solidFill>
              <a:srgbClr val="FFC000"/>
            </a:solidFill>
            <a:round/>
            <a:headEnd/>
            <a:tailEnd type="stealth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8600" y="3962400"/>
            <a:ext cx="457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Stakeholder Interviews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Business Requirements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Competitive/Comparative Audit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latin typeface="Gill Sans Light"/>
                <a:cs typeface="Gill Sans Light"/>
              </a:rPr>
              <a:t> User Research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Site Inventory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Site Map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590800" y="3962400"/>
            <a:ext cx="3581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Personas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Content Audit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Card Sorts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Use Cases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Sketching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Site Map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latin typeface="Gill Sans Light"/>
                <a:cs typeface="Gill Sans Light"/>
              </a:rPr>
              <a:t>User Journeys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Conceptual Wires/Design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Creative Brief</a:t>
            </a:r>
          </a:p>
          <a:p>
            <a:pPr indent="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UX Brief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876800" y="3962400"/>
            <a:ext cx="3810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Site Map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Content Matrix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Task Flows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Sketching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Wireframes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Stakeholder Reviews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Visual Design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Prototype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Usability Testing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 Functional Specifications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05600" y="3962400"/>
            <a:ext cx="243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Site Development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User Acceptance Testing (UAT)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Gill Sans Light"/>
                <a:cs typeface="Gill Sans Light"/>
              </a:rPr>
              <a:t>Quality Assurance (QA)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latin typeface="Gill Sans Light"/>
                <a:cs typeface="Gill Sans Light"/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55091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Content Placeholder 8"/>
          <p:cNvSpPr txBox="1">
            <a:spLocks/>
          </p:cNvSpPr>
          <p:nvPr/>
        </p:nvSpPr>
        <p:spPr bwMode="auto">
          <a:xfrm>
            <a:off x="3178689" y="815052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77500" lnSpcReduction="20000"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4600" dirty="0">
                <a:latin typeface="Gill Sans Light"/>
                <a:ea typeface="Geneva" charset="-128"/>
                <a:cs typeface="Gill Sans Light"/>
              </a:rPr>
              <a:t>Deliverables</a:t>
            </a:r>
            <a:endParaRPr lang="en-US" sz="3600" dirty="0">
              <a:latin typeface="Gill Sans Light"/>
              <a:ea typeface="Geneva" charset="-128"/>
              <a:cs typeface="Gill Sans Light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en-US" sz="2400" dirty="0">
              <a:solidFill>
                <a:schemeClr val="bg1"/>
              </a:solidFill>
              <a:latin typeface="Gill Sans Light"/>
              <a:ea typeface="Geneva" charset="-128"/>
              <a:cs typeface="Gill Sans Light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en-US" sz="2400" dirty="0">
              <a:solidFill>
                <a:schemeClr val="bg1"/>
              </a:solidFill>
              <a:latin typeface="Gill Sans Light"/>
              <a:ea typeface="Geneva" charset="-128"/>
              <a:cs typeface="Gill Sans Light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en-US" sz="2400" dirty="0">
              <a:solidFill>
                <a:schemeClr val="bg1"/>
              </a:solidFill>
              <a:latin typeface="Gill Sans Light"/>
              <a:ea typeface="Geneva" charset="-128"/>
              <a:cs typeface="Gill Sans Light"/>
            </a:endParaRPr>
          </a:p>
        </p:txBody>
      </p:sp>
      <p:sp>
        <p:nvSpPr>
          <p:cNvPr id="46084" name="Rectangle 20"/>
          <p:cNvSpPr>
            <a:spLocks noChangeArrowheads="1"/>
          </p:cNvSpPr>
          <p:nvPr/>
        </p:nvSpPr>
        <p:spPr bwMode="auto">
          <a:xfrm>
            <a:off x="6437313" y="3400958"/>
            <a:ext cx="722312" cy="7239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site map</a:t>
            </a:r>
          </a:p>
        </p:txBody>
      </p:sp>
      <p:sp>
        <p:nvSpPr>
          <p:cNvPr id="46085" name="Rectangle 20"/>
          <p:cNvSpPr>
            <a:spLocks noChangeArrowheads="1"/>
          </p:cNvSpPr>
          <p:nvPr/>
        </p:nvSpPr>
        <p:spPr bwMode="auto">
          <a:xfrm>
            <a:off x="533400" y="4270375"/>
            <a:ext cx="722313" cy="722313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features/functionality </a:t>
            </a:r>
          </a:p>
          <a:p>
            <a:r>
              <a:rPr lang="en-US" dirty="0">
                <a:latin typeface="Gill Sans Light"/>
                <a:cs typeface="Gill Sans Light"/>
              </a:rPr>
              <a:t>inventory</a:t>
            </a:r>
          </a:p>
        </p:txBody>
      </p:sp>
      <p:sp>
        <p:nvSpPr>
          <p:cNvPr id="46086" name="Rectangle 20"/>
          <p:cNvSpPr>
            <a:spLocks noChangeArrowheads="1"/>
          </p:cNvSpPr>
          <p:nvPr/>
        </p:nvSpPr>
        <p:spPr bwMode="auto">
          <a:xfrm>
            <a:off x="533400" y="3378200"/>
            <a:ext cx="722313" cy="722313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comparative/competitive </a:t>
            </a:r>
          </a:p>
          <a:p>
            <a:r>
              <a:rPr lang="en-US" dirty="0">
                <a:latin typeface="Gill Sans Light"/>
                <a:cs typeface="Gill Sans Light"/>
              </a:rPr>
              <a:t>review</a:t>
            </a:r>
          </a:p>
        </p:txBody>
      </p:sp>
      <p:sp>
        <p:nvSpPr>
          <p:cNvPr id="46087" name="Rectangle 20"/>
          <p:cNvSpPr>
            <a:spLocks noChangeArrowheads="1"/>
          </p:cNvSpPr>
          <p:nvPr/>
        </p:nvSpPr>
        <p:spPr bwMode="auto">
          <a:xfrm>
            <a:off x="533400" y="2430463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requirements document</a:t>
            </a:r>
          </a:p>
        </p:txBody>
      </p:sp>
      <p:sp>
        <p:nvSpPr>
          <p:cNvPr id="46088" name="Rectangle 20"/>
          <p:cNvSpPr>
            <a:spLocks noChangeArrowheads="1"/>
          </p:cNvSpPr>
          <p:nvPr/>
        </p:nvSpPr>
        <p:spPr bwMode="auto">
          <a:xfrm>
            <a:off x="3733800" y="3392488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Gill Sans Light"/>
                <a:cs typeface="Gill Sans Light"/>
              </a:rPr>
              <a:t>personas</a:t>
            </a:r>
          </a:p>
        </p:txBody>
      </p:sp>
      <p:sp>
        <p:nvSpPr>
          <p:cNvPr id="46089" name="Rectangle 20"/>
          <p:cNvSpPr>
            <a:spLocks noChangeArrowheads="1"/>
          </p:cNvSpPr>
          <p:nvPr/>
        </p:nvSpPr>
        <p:spPr bwMode="auto">
          <a:xfrm>
            <a:off x="3733800" y="2478088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>
                <a:latin typeface="Gill Sans Light"/>
                <a:cs typeface="Gill Sans Light"/>
              </a:rPr>
              <a:t>sketches</a:t>
            </a:r>
          </a:p>
        </p:txBody>
      </p:sp>
      <p:sp>
        <p:nvSpPr>
          <p:cNvPr id="46090" name="Rectangle 20"/>
          <p:cNvSpPr>
            <a:spLocks noChangeArrowheads="1"/>
          </p:cNvSpPr>
          <p:nvPr/>
        </p:nvSpPr>
        <p:spPr bwMode="auto">
          <a:xfrm>
            <a:off x="3733800" y="5221288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Gill Sans Light"/>
                <a:cs typeface="Gill Sans Light"/>
              </a:rPr>
              <a:t>use cases</a:t>
            </a:r>
          </a:p>
        </p:txBody>
      </p:sp>
      <p:sp>
        <p:nvSpPr>
          <p:cNvPr id="46091" name="Rectangle 20"/>
          <p:cNvSpPr>
            <a:spLocks noChangeArrowheads="1"/>
          </p:cNvSpPr>
          <p:nvPr/>
        </p:nvSpPr>
        <p:spPr bwMode="auto">
          <a:xfrm>
            <a:off x="3733800" y="4321175"/>
            <a:ext cx="722313" cy="722313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>
                <a:latin typeface="Gill Sans Light"/>
                <a:cs typeface="Gill Sans Light"/>
              </a:rPr>
              <a:t>user flows</a:t>
            </a:r>
          </a:p>
        </p:txBody>
      </p:sp>
      <p:sp>
        <p:nvSpPr>
          <p:cNvPr id="46092" name="Rectangle 20"/>
          <p:cNvSpPr>
            <a:spLocks noChangeArrowheads="1"/>
          </p:cNvSpPr>
          <p:nvPr/>
        </p:nvSpPr>
        <p:spPr bwMode="auto">
          <a:xfrm>
            <a:off x="6437313" y="5221821"/>
            <a:ext cx="722312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46093" name="Rectangle 20"/>
          <p:cNvSpPr>
            <a:spLocks noChangeArrowheads="1"/>
          </p:cNvSpPr>
          <p:nvPr/>
        </p:nvSpPr>
        <p:spPr bwMode="auto">
          <a:xfrm>
            <a:off x="6437313" y="4315358"/>
            <a:ext cx="722312" cy="7239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Gill Sans Light"/>
                <a:cs typeface="Gill Sans Light"/>
              </a:rPr>
              <a:t>wireframes</a:t>
            </a:r>
          </a:p>
        </p:txBody>
      </p:sp>
      <p:sp>
        <p:nvSpPr>
          <p:cNvPr id="46094" name="Text Box 14"/>
          <p:cNvSpPr txBox="1">
            <a:spLocks noChangeArrowheads="1"/>
          </p:cNvSpPr>
          <p:nvPr/>
        </p:nvSpPr>
        <p:spPr bwMode="auto">
          <a:xfrm>
            <a:off x="228600" y="1587500"/>
            <a:ext cx="1981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discovery</a:t>
            </a:r>
          </a:p>
        </p:txBody>
      </p:sp>
      <p:sp>
        <p:nvSpPr>
          <p:cNvPr id="46095" name="Text Box 14"/>
          <p:cNvSpPr txBox="1">
            <a:spLocks noChangeArrowheads="1"/>
          </p:cNvSpPr>
          <p:nvPr/>
        </p:nvSpPr>
        <p:spPr bwMode="auto">
          <a:xfrm>
            <a:off x="5867400" y="1600200"/>
            <a:ext cx="1981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00"/>
                </a:solidFill>
                <a:latin typeface="Gill Sans Light"/>
                <a:cs typeface="Gill Sans Light"/>
              </a:rPr>
              <a:t>design</a:t>
            </a:r>
          </a:p>
        </p:txBody>
      </p:sp>
      <p:sp>
        <p:nvSpPr>
          <p:cNvPr id="46097" name="Rectangle 20"/>
          <p:cNvSpPr>
            <a:spLocks noChangeArrowheads="1"/>
          </p:cNvSpPr>
          <p:nvPr/>
        </p:nvSpPr>
        <p:spPr bwMode="auto">
          <a:xfrm>
            <a:off x="533400" y="5145088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Gill Sans Light"/>
                <a:cs typeface="Gill Sans Light"/>
              </a:rPr>
              <a:t>experience brief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437313" y="2470749"/>
            <a:ext cx="722313" cy="72231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>
                <a:latin typeface="Gill Sans Light"/>
                <a:cs typeface="Gill Sans Light"/>
              </a:rPr>
              <a:t>user journeys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3352800" y="1600200"/>
            <a:ext cx="1981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definition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05200" y="2278063"/>
            <a:ext cx="4489938" cy="3894137"/>
          </a:xfrm>
          <a:prstGeom prst="rect">
            <a:avLst/>
          </a:prstGeom>
          <a:noFill/>
          <a:ln w="762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58" y="5942419"/>
            <a:ext cx="284707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521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…..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User Research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1499157"/>
            <a:ext cx="5448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25" y="1664488"/>
            <a:ext cx="6392483" cy="49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0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9" y="1476390"/>
            <a:ext cx="6747556" cy="5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0" y="1602768"/>
            <a:ext cx="7655532" cy="49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9" y="1603961"/>
            <a:ext cx="5473973" cy="51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35" y="1621735"/>
            <a:ext cx="4493856" cy="47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835" y="1720334"/>
            <a:ext cx="1244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MT"/>
              </a:rPr>
              <a:t>HCI</a:t>
            </a:r>
            <a:endParaRPr lang="en-GB" sz="4800" b="1" dirty="0"/>
          </a:p>
        </p:txBody>
      </p:sp>
      <p:sp>
        <p:nvSpPr>
          <p:cNvPr id="3" name="Rectangle 2"/>
          <p:cNvSpPr/>
          <p:nvPr/>
        </p:nvSpPr>
        <p:spPr>
          <a:xfrm>
            <a:off x="711200" y="2947938"/>
            <a:ext cx="7632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“HCI researches the design and use of computer technology, focused on the interfaces between people (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User (computing)"/>
              </a:rPr>
              <a:t>users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) and computers. Researchers in the field of HCI both </a:t>
            </a:r>
            <a:r>
              <a:rPr lang="en-US" i="1" dirty="0">
                <a:solidFill>
                  <a:srgbClr val="252525"/>
                </a:solidFill>
                <a:latin typeface="Arial" panose="020B0604020202020204" pitchFamily="34" charset="0"/>
              </a:rPr>
              <a:t>observe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the ways in which humans interact with computers and </a:t>
            </a:r>
            <a:r>
              <a:rPr lang="en-US" i="1" dirty="0">
                <a:solidFill>
                  <a:srgbClr val="252525"/>
                </a:solidFill>
                <a:latin typeface="Arial" panose="020B0604020202020204" pitchFamily="34" charset="0"/>
              </a:rPr>
              <a:t>design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technologies that let humans interact with computers in novel ways.” 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219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9" y="1724002"/>
            <a:ext cx="6181455" cy="46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520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uthampton Solent – PowerPoint template 1.potx" id="{213C79B2-2006-4FE7-9F59-392B19E7E8F7}" vid="{E8B6D961-7964-4D6D-8C7A-BC75CF08EA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Southampton Solent ­ PowerPoint template 1</Template>
  <TotalTime>17463</TotalTime>
  <Words>664</Words>
  <Application>Microsoft Macintosh PowerPoint</Application>
  <PresentationFormat>On-screen Show (4:3)</PresentationFormat>
  <Paragraphs>189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Arabic Typesetting</vt:lpstr>
      <vt:lpstr>Arial</vt:lpstr>
      <vt:lpstr>Arial Black</vt:lpstr>
      <vt:lpstr>ArialMT</vt:lpstr>
      <vt:lpstr>Berlin Sans FB</vt:lpstr>
      <vt:lpstr>Calibri</vt:lpstr>
      <vt:lpstr>Century Gothic</vt:lpstr>
      <vt:lpstr>Geneva</vt:lpstr>
      <vt:lpstr>Gill Sans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…..   User Research </vt:lpstr>
    </vt:vector>
  </TitlesOfParts>
  <Company>Southampton Solent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SOLENT: QUALITY ASSURED</dc:title>
  <dc:creator>Hilde Gronsberg</dc:creator>
  <cp:lastModifiedBy>Mohammed Al-Husban</cp:lastModifiedBy>
  <cp:revision>144</cp:revision>
  <cp:lastPrinted>2015-09-18T15:38:12Z</cp:lastPrinted>
  <dcterms:created xsi:type="dcterms:W3CDTF">2015-06-04T07:58:57Z</dcterms:created>
  <dcterms:modified xsi:type="dcterms:W3CDTF">2020-10-15T16:43:04Z</dcterms:modified>
</cp:coreProperties>
</file>